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0" r:id="rId4"/>
    <p:sldId id="260" r:id="rId5"/>
    <p:sldId id="258" r:id="rId6"/>
    <p:sldId id="272" r:id="rId7"/>
    <p:sldId id="27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24067-4450-4FA4-AF54-074F87B40905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68DD7-9A5A-45F3-9BAA-D920FFE8C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1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68DD7-9A5A-45F3-9BAA-D920FFE8C0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0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3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7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3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9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9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3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2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54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8A47-BF98-44A8-8BD3-83A886C396D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C16E-3C4F-48BF-9B77-F26AF573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7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18021" y="737935"/>
            <a:ext cx="4555958" cy="530993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48837"/>
            <a:ext cx="12192000" cy="268853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КОМНАТА </a:t>
            </a:r>
            <a:br>
              <a:rPr lang="ru-RU" sz="54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</a:br>
            <a:r>
              <a:rPr lang="ru-RU" sz="54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САМОСТОЯТЕЛЬНОЙ МЕДИЦИНСКОЙ ПОМОЩИ</a:t>
            </a:r>
            <a:br>
              <a:rPr lang="ru-RU" sz="54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</a:br>
            <a:r>
              <a:rPr lang="ru-RU" sz="54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В УНИВЕРСИТЕТЕ</a:t>
            </a:r>
            <a:endParaRPr lang="ru-RU" sz="5400" dirty="0">
              <a:solidFill>
                <a:srgbClr val="2B2A29"/>
              </a:solidFill>
              <a:latin typeface="Montserrat SemiBold" panose="000007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3818021" y="-1860886"/>
            <a:ext cx="4555958" cy="1050758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6200000">
            <a:off x="4334461" y="3738561"/>
            <a:ext cx="1216543" cy="1320486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110541" y="3628070"/>
            <a:ext cx="1202648" cy="117107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748589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1030725" y="2193577"/>
            <a:ext cx="4555958" cy="181075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1030725" y="2193577"/>
            <a:ext cx="4555960" cy="1810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АКТУАЛЬНОСТЬ</a:t>
            </a:r>
            <a:endParaRPr lang="ru-RU" sz="3600" dirty="0">
              <a:solidFill>
                <a:srgbClr val="2B2A29"/>
              </a:solidFill>
              <a:latin typeface="Montserrat SemiBold" panose="00000700000000000000" pitchFamily="50" charset="-5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733278" y="4085423"/>
            <a:ext cx="1359652" cy="4008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latin typeface="Montserrat SemiBold" panose="00000700000000000000" pitchFamily="50" charset="-52"/>
              </a:rPr>
              <a:t>%</a:t>
            </a:r>
            <a:r>
              <a:rPr lang="ru-RU" sz="2800" dirty="0" smtClean="0">
                <a:latin typeface="Montserrat SemiBold" panose="00000700000000000000" pitchFamily="50" charset="-52"/>
              </a:rPr>
              <a:t> </a:t>
            </a:r>
            <a:br>
              <a:rPr lang="ru-RU" sz="2800" dirty="0" smtClean="0">
                <a:latin typeface="Montserrat SemiBold" panose="00000700000000000000" pitchFamily="50" charset="-52"/>
              </a:rPr>
            </a:br>
            <a:endParaRPr lang="ru-RU" sz="2800" dirty="0">
              <a:latin typeface="Montserrat SemiBold" panose="00000700000000000000" pitchFamily="50" charset="-52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159439" y="4458932"/>
            <a:ext cx="842211" cy="5481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smtClean="0">
                <a:latin typeface="Montserrat SemiBold" panose="00000700000000000000" pitchFamily="50" charset="-52"/>
              </a:rPr>
              <a:t>5 </a:t>
            </a:r>
            <a:br>
              <a:rPr lang="ru-RU" sz="6600" dirty="0" smtClean="0">
                <a:latin typeface="Montserrat SemiBold" panose="00000700000000000000" pitchFamily="50" charset="-52"/>
              </a:rPr>
            </a:br>
            <a:endParaRPr lang="ru-RU" sz="6600" dirty="0">
              <a:latin typeface="Montserrat SemiBold" panose="00000700000000000000" pitchFamily="50" charset="-52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889992" y="3588692"/>
            <a:ext cx="6087113" cy="283676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</a:rPr>
              <a:t>Студентов нуждаются в периодической медицинской помощи, которые они могут обеспечить себе самостоятельно при наличии необходимых</a:t>
            </a:r>
          </a:p>
          <a:p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</a:rPr>
              <a:t>у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</a:rPr>
              <a:t>словий (диабет, астма и прочие болезни)</a:t>
            </a:r>
            <a:r>
              <a:rPr lang="ru-RU" sz="28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/>
            </a:r>
            <a:br>
              <a:rPr lang="ru-RU" sz="28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</a:br>
            <a:endParaRPr lang="ru-RU" sz="2800" dirty="0">
              <a:solidFill>
                <a:srgbClr val="2B2A29"/>
              </a:solidFill>
              <a:latin typeface="Montserrat SemiBold" panose="00000700000000000000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56190" y="615841"/>
            <a:ext cx="8626209" cy="245356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dirty="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rPr>
              <a:t>Здоровье учащихся </a:t>
            </a:r>
            <a:endParaRPr lang="ru-RU" sz="4000" dirty="0" smtClean="0">
              <a:solidFill>
                <a:srgbClr val="2B2A29"/>
              </a:solidFill>
              <a:latin typeface="Montserrat SemiBold" panose="00000700000000000000" pitchFamily="50" charset="-52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dirty="0" smtClean="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rPr>
              <a:t>в </a:t>
            </a:r>
            <a:r>
              <a:rPr lang="ru-RU" sz="4000" dirty="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rPr>
              <a:t>настоящее время является </a:t>
            </a:r>
            <a:endParaRPr lang="ru-RU" sz="4000" dirty="0" smtClean="0">
              <a:solidFill>
                <a:srgbClr val="2B2A29"/>
              </a:solidFill>
              <a:latin typeface="Montserrat SemiBold" panose="00000700000000000000" pitchFamily="50" charset="-52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dirty="0" smtClean="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rPr>
              <a:t>социально-значимым </a:t>
            </a:r>
            <a:r>
              <a:rPr lang="ru-RU" sz="4000" dirty="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rPr>
              <a:t>показателем</a:t>
            </a:r>
          </a:p>
        </p:txBody>
      </p:sp>
    </p:spTree>
    <p:extLst>
      <p:ext uri="{BB962C8B-B14F-4D97-AF65-F5344CB8AC3E}">
        <p14:creationId xmlns:p14="http://schemas.microsoft.com/office/powerpoint/2010/main" val="29710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 rot="16200000">
            <a:off x="806081" y="5620430"/>
            <a:ext cx="934386" cy="101422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823464" y="4042079"/>
            <a:ext cx="934386" cy="101422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823464" y="2406360"/>
            <a:ext cx="934386" cy="101422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6770" y="2324015"/>
            <a:ext cx="964602" cy="93927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38598" y="2339471"/>
            <a:ext cx="680060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 Необходимые 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инструменты и материалы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(шприцы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, 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глюкометр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, набор 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тест-полосок, дезинфицирующие средства)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 </a:t>
            </a:r>
            <a:endParaRPr lang="ru-RU" sz="2400" dirty="0" smtClean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11326" y="0"/>
            <a:ext cx="1816454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8887692" y="2957128"/>
            <a:ext cx="3584199" cy="1411386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3" y="2441385"/>
            <a:ext cx="726556" cy="70453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 rot="5400000">
            <a:off x="9113531" y="3210601"/>
            <a:ext cx="3542114" cy="9465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dirty="0" smtClean="0">
                <a:latin typeface="Montserrat SemiBold" panose="00000700000000000000" pitchFamily="50" charset="-52"/>
              </a:rPr>
              <a:t>ИДЕЯ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40431" y="454827"/>
            <a:ext cx="9553111" cy="1812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defRPr sz="360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defRPr>
            </a:lvl1pPr>
          </a:lstStyle>
          <a:p>
            <a:r>
              <a:rPr lang="ru-RU" dirty="0"/>
              <a:t>СОЗДАНИЕ </a:t>
            </a:r>
            <a:r>
              <a:rPr lang="ru-RU" dirty="0" smtClean="0"/>
              <a:t>ЧИСТОЙ </a:t>
            </a:r>
            <a:r>
              <a:rPr lang="ru-RU" dirty="0"/>
              <a:t>КОМНАТЫ </a:t>
            </a:r>
            <a:r>
              <a:rPr lang="ru-RU" dirty="0" smtClean="0"/>
              <a:t>В СТЕНАХ УНИВЕРСИТЕТА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038597" y="4089403"/>
            <a:ext cx="660809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Лекарственные препараты по 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</a:rPr>
              <a:t>запросу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 (инсулин, беродуал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и прочие)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 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7795" y="1611242"/>
            <a:ext cx="60960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где будут присутствовать: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3938" y="3907256"/>
            <a:ext cx="964602" cy="93927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3938" y="5490497"/>
            <a:ext cx="964602" cy="93927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67" y="5592107"/>
            <a:ext cx="726556" cy="720924"/>
          </a:xfrm>
          <a:prstGeom prst="rect">
            <a:avLst/>
          </a:prstGeom>
          <a:solidFill>
            <a:schemeClr val="bg1">
              <a:alpha val="7000"/>
            </a:schemeClr>
          </a:solidFill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94" y="4109609"/>
            <a:ext cx="711529" cy="61124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985287" y="5660347"/>
            <a:ext cx="6096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Холодильник для хранения определённого вида препаратов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29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378424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1146149" y="3193484"/>
            <a:ext cx="4297399" cy="1411386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 rot="16200000" flipH="1">
            <a:off x="-1232392" y="3460696"/>
            <a:ext cx="4227837" cy="9465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dirty="0" smtClean="0">
                <a:latin typeface="Montserrat SemiBold" panose="00000700000000000000" pitchFamily="50" charset="-52"/>
              </a:rPr>
              <a:t>ИДЕЯ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21708" y="763685"/>
            <a:ext cx="5989970" cy="7828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defRPr sz="360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ДОСТУП К КОМНАТЕ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246" y="4469055"/>
            <a:ext cx="607140" cy="607140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6986886" y="1691726"/>
            <a:ext cx="43445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Создание опроса при поступлении о наличии необходимости доступа к комнате (прикрепление справок)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1038" y="3593149"/>
            <a:ext cx="422767" cy="41166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986886" y="3541012"/>
            <a:ext cx="456114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Оформление индивидуального магнитного ключа 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11038" y="1750477"/>
            <a:ext cx="422767" cy="41166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986886" y="4839421"/>
            <a:ext cx="4793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После использования комнаты студент отмечается в журнале (при наличии финансирования в приложении) 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211037" y="4870361"/>
            <a:ext cx="422767" cy="41166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21708" y="1739852"/>
            <a:ext cx="422767" cy="430802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921512" y="1700115"/>
            <a:ext cx="2852106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На двери расположить камеру наблюдения для предотвращения случаев кражи. Внутри избежать установку камеры для наличия личного пространства.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1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72126" y="-2"/>
            <a:ext cx="2519875" cy="694819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7752393" y="2562724"/>
            <a:ext cx="4555958" cy="1756610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7775779" y="2562724"/>
            <a:ext cx="4555958" cy="17566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dirty="0" smtClean="0">
                <a:latin typeface="Montserrat SemiBold" panose="00000700000000000000" pitchFamily="50" charset="-52"/>
              </a:rPr>
              <a:t>АНАЛОГИ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52888" y="1163050"/>
            <a:ext cx="5989970" cy="7828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defRPr sz="3600">
                <a:solidFill>
                  <a:srgbClr val="2B2A29"/>
                </a:solidFill>
                <a:latin typeface="Montserrat SemiBold" panose="00000700000000000000" pitchFamily="50" charset="-52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МЕДИЦИНСКИЙ КАБИНЕТ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2888" y="2210450"/>
            <a:ext cx="655272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Во 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многих учебных заведениях присутствуют медицинские 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кабинеты 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с 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медицинским работником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02071" y="3840544"/>
            <a:ext cx="687324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Наличие медицинского работника с постоянной зарплатой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 rot="16200000" flipH="1">
            <a:off x="-212428" y="4527382"/>
            <a:ext cx="2687512" cy="1076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gradFill flip="none" rotWithShape="1">
                  <a:gsLst>
                    <a:gs pos="9000">
                      <a:srgbClr val="00B0F0"/>
                    </a:gs>
                    <a:gs pos="88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atin typeface="Montserrat SemiBold" panose="00000700000000000000" pitchFamily="50" charset="-52"/>
              </a:rPr>
              <a:t>ОТЛИЧИЯ</a:t>
            </a:r>
            <a:endParaRPr lang="ru-RU" sz="3600" dirty="0">
              <a:gradFill flip="none" rotWithShape="1">
                <a:gsLst>
                  <a:gs pos="9000">
                    <a:srgbClr val="00B0F0"/>
                  </a:gs>
                  <a:gs pos="88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atin typeface="Montserrat SemiBold" panose="00000700000000000000" pitchFamily="50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02071" y="4892815"/>
            <a:ext cx="529503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Б</a:t>
            </a: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олее 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широкий спектр помощи</a:t>
            </a: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1763881" y="3929622"/>
            <a:ext cx="344952" cy="32039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1763881" y="4910666"/>
            <a:ext cx="344952" cy="32039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6200000">
            <a:off x="1763881" y="5891709"/>
            <a:ext cx="344952" cy="320391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202071" y="5773108"/>
            <a:ext cx="529503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Ограниченность количества находящихся в кабинете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55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rot="16200000">
            <a:off x="5850197" y="-349216"/>
            <a:ext cx="558231" cy="2345340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087878" cy="6858001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953470" y="-61309"/>
            <a:ext cx="2962650" cy="3993903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56642" y="1929587"/>
            <a:ext cx="304249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холодильник для хранения препаратов, раковина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0564" y="1925502"/>
            <a:ext cx="330618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обслуживание и поддержание чистоты комнаты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381856" y="1088162"/>
            <a:ext cx="2474437" cy="990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latin typeface="Montserrat SemiBold" panose="00000700000000000000" pitchFamily="50" charset="-52"/>
              </a:rPr>
              <a:t> </a:t>
            </a:r>
            <a:r>
              <a:rPr lang="ru-RU" sz="3600" dirty="0" smtClean="0">
                <a:latin typeface="Montserrat SemiBold" panose="00000700000000000000" pitchFamily="50" charset="-52"/>
              </a:rPr>
              <a:t>12 000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8727" y="1410816"/>
            <a:ext cx="3852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8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руб.</a:t>
            </a:r>
            <a:endParaRPr lang="ru-RU" sz="28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23196" y="625959"/>
            <a:ext cx="458923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4400" dirty="0">
                <a:latin typeface="Montserrat SemiBold" panose="00000700000000000000" pitchFamily="50" charset="-52"/>
                <a:ea typeface="+mj-ea"/>
                <a:cs typeface="+mj-cs"/>
              </a:rPr>
              <a:t>ЗАТРАТЫ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7842" y="1415565"/>
            <a:ext cx="34348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</a:rPr>
              <a:t>ПРЕДСТАВЛЕНЫ НА 1 КОМНАТУ  С УСЛОВИЕМ НАЛИЧИЯ САМОГО ПОМЕЩЕНИЯ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618356" y="1443395"/>
            <a:ext cx="3852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8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руб.</a:t>
            </a:r>
            <a:endParaRPr lang="ru-RU" sz="28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788253" y="1111917"/>
            <a:ext cx="2355725" cy="990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latin typeface="Montserrat SemiBold" panose="00000700000000000000" pitchFamily="50" charset="-52"/>
              </a:rPr>
              <a:t> </a:t>
            </a:r>
            <a:r>
              <a:rPr lang="ru-RU" sz="3600" dirty="0" smtClean="0">
                <a:latin typeface="Montserrat SemiBold" panose="00000700000000000000" pitchFamily="50" charset="-52"/>
              </a:rPr>
              <a:t>3 000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16787" y="3851452"/>
            <a:ext cx="3852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8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руб.</a:t>
            </a:r>
            <a:endParaRPr lang="ru-RU" sz="28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82210" y="3564514"/>
            <a:ext cx="2439910" cy="990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latin typeface="Montserrat SemiBold" panose="00000700000000000000" pitchFamily="50" charset="-52"/>
              </a:rPr>
              <a:t> </a:t>
            </a:r>
            <a:r>
              <a:rPr lang="ru-RU" sz="3600" dirty="0">
                <a:latin typeface="Montserrat SemiBold" panose="00000700000000000000" pitchFamily="50" charset="-52"/>
              </a:rPr>
              <a:t>2</a:t>
            </a:r>
            <a:r>
              <a:rPr lang="ru-RU" sz="3600" dirty="0" smtClean="0">
                <a:latin typeface="Montserrat SemiBold" panose="00000700000000000000" pitchFamily="50" charset="-52"/>
              </a:rPr>
              <a:t>0 000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56642" y="4355341"/>
            <a:ext cx="29793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мебель (стол, несколько стульев, диван, шкафчики), дверь и ключи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287182" y="4355341"/>
            <a:ext cx="3852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Инструменты и материалы (шприцы, вата, глюкометр, дезинфицирующие средства и т.п.)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635498" y="3851452"/>
            <a:ext cx="3852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ru-RU" sz="28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руб.</a:t>
            </a:r>
            <a:endParaRPr lang="ru-RU" sz="28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788253" y="3505606"/>
            <a:ext cx="2144842" cy="990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latin typeface="Montserrat SemiBold" panose="00000700000000000000" pitchFamily="50" charset="-52"/>
              </a:rPr>
              <a:t> </a:t>
            </a:r>
            <a:r>
              <a:rPr lang="ru-RU" sz="3600" dirty="0" smtClean="0">
                <a:latin typeface="Montserrat SemiBold" panose="00000700000000000000" pitchFamily="50" charset="-52"/>
              </a:rPr>
              <a:t>2 000</a:t>
            </a:r>
            <a:endParaRPr lang="ru-RU" sz="3600" dirty="0">
              <a:latin typeface="Montserrat SemiBold" panose="00000700000000000000" pitchFamily="50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03108" y="544338"/>
            <a:ext cx="458923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dirty="0" smtClean="0">
                <a:latin typeface="Montserrat SemiBold" panose="00000700000000000000" pitchFamily="50" charset="-52"/>
                <a:ea typeface="+mj-ea"/>
                <a:cs typeface="+mj-cs"/>
              </a:rPr>
              <a:t>РАЗОВЫЕ</a:t>
            </a:r>
            <a:endParaRPr lang="ru-RU" sz="3200" dirty="0">
              <a:latin typeface="Montserrat SemiBold" panose="00000700000000000000" pitchFamily="50" charset="-52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99136" y="544338"/>
            <a:ext cx="349937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dirty="0" smtClean="0">
                <a:latin typeface="Montserrat SemiBold" panose="00000700000000000000" pitchFamily="50" charset="-52"/>
                <a:ea typeface="+mj-ea"/>
                <a:cs typeface="+mj-cs"/>
              </a:rPr>
              <a:t>МЕСЯЧНЫЕ</a:t>
            </a:r>
            <a:endParaRPr lang="ru-RU" sz="3200" dirty="0">
              <a:latin typeface="Montserrat SemiBold" panose="00000700000000000000" pitchFamily="50" charset="-52"/>
              <a:ea typeface="+mj-ea"/>
              <a:cs typeface="+mj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 flipH="1">
            <a:off x="9496677" y="-624878"/>
            <a:ext cx="558231" cy="2846249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61772" y="3851452"/>
            <a:ext cx="372610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Проект рассчитан на использование в стенах университета,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но также может быть реализован в крупных компаниях. </a:t>
            </a:r>
            <a:endParaRPr lang="ru-RU" sz="2400" dirty="0">
              <a:solidFill>
                <a:srgbClr val="2B2A29"/>
              </a:solidFill>
              <a:latin typeface="Montserrat Light" panose="00000400000000000000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53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0003809" y="35808"/>
            <a:ext cx="2188191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1559980" y="5636537"/>
            <a:ext cx="534880" cy="665492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60828" y="5532659"/>
            <a:ext cx="686814" cy="59871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7267" y="3680232"/>
            <a:ext cx="6249488" cy="424732"/>
          </a:xfrm>
        </p:spPr>
        <p:txBody>
          <a:bodyPr wrap="square">
            <a:spAutoFit/>
          </a:bodyPr>
          <a:lstStyle/>
          <a:p>
            <a:pPr algn="l"/>
            <a:r>
              <a:rPr lang="ru-RU" sz="2400" dirty="0" err="1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В</a:t>
            </a:r>
            <a:r>
              <a:rPr lang="ru-RU" sz="2400" dirty="0" err="1" smtClean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ошева</a:t>
            </a:r>
            <a:r>
              <a:rPr lang="ru-RU" sz="2400" dirty="0" smtClean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Е</a:t>
            </a:r>
            <a:r>
              <a:rPr lang="ru-RU" sz="2400" dirty="0" smtClean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катерина </a:t>
            </a:r>
            <a:r>
              <a:rPr lang="ru-RU" sz="2400" dirty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А</a:t>
            </a:r>
            <a:r>
              <a:rPr lang="ru-RU" sz="2400" dirty="0" smtClean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лексеевна</a:t>
            </a:r>
            <a:endParaRPr lang="ru-RU" sz="2400" dirty="0">
              <a:solidFill>
                <a:srgbClr val="333333"/>
              </a:solidFill>
              <a:latin typeface="Montserrat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5023247" y="-2888687"/>
            <a:ext cx="2259847" cy="9584683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60828" y="358688"/>
            <a:ext cx="9584684" cy="26885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КОМНАТА </a:t>
            </a:r>
            <a:b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</a:br>
            <a: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САМОСТОЯТЕЛЬНОЙ </a:t>
            </a:r>
            <a:endParaRPr lang="en-US" sz="3600" dirty="0" smtClean="0">
              <a:solidFill>
                <a:srgbClr val="2B2A29"/>
              </a:solidFill>
              <a:latin typeface="Montserrat SemiBold" panose="00000700000000000000" pitchFamily="50" charset="-52"/>
            </a:endParaRPr>
          </a:p>
          <a:p>
            <a: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МЕДИЦИНСКОЙ ПОМОЩИ</a:t>
            </a:r>
            <a:b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</a:br>
            <a:r>
              <a:rPr lang="ru-RU" sz="3600" dirty="0" smtClean="0">
                <a:solidFill>
                  <a:srgbClr val="2B2A29"/>
                </a:solidFill>
                <a:latin typeface="Montserrat SemiBold" panose="00000700000000000000" pitchFamily="50" charset="-52"/>
              </a:rPr>
              <a:t>В УНИВЕРСИТЕТЕ</a:t>
            </a:r>
            <a:endParaRPr lang="ru-RU" sz="3600" dirty="0">
              <a:solidFill>
                <a:srgbClr val="2B2A29"/>
              </a:solidFill>
              <a:latin typeface="Montserrat SemiBold" panose="00000700000000000000" pitchFamily="50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352" y="5718109"/>
            <a:ext cx="461765" cy="30624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217267" y="5701843"/>
            <a:ext cx="60960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dirty="0">
                <a:solidFill>
                  <a:srgbClr val="333333"/>
                </a:solidFill>
                <a:latin typeface="Istok Web"/>
              </a:rPr>
              <a:t> </a:t>
            </a:r>
            <a:r>
              <a:rPr lang="en-US" sz="2400" dirty="0" smtClean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vkatya923@gmail.com</a:t>
            </a:r>
            <a:r>
              <a:rPr lang="ru-RU" sz="2400" dirty="0">
                <a:solidFill>
                  <a:srgbClr val="2B2A29"/>
                </a:solidFill>
                <a:latin typeface="Montserrat Light" panose="00000400000000000000" pitchFamily="50" charset="-52"/>
                <a:ea typeface="+mj-ea"/>
                <a:cs typeface="+mj-cs"/>
              </a:rPr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523846" y="3559852"/>
            <a:ext cx="534880" cy="665492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24694" y="3455974"/>
            <a:ext cx="686814" cy="59871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1523846" y="4593070"/>
            <a:ext cx="534880" cy="665492"/>
          </a:xfrm>
          <a:prstGeom prst="rect">
            <a:avLst/>
          </a:prstGeom>
          <a:noFill/>
          <a:ln w="57150">
            <a:solidFill>
              <a:srgbClr val="2B2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24694" y="4489192"/>
            <a:ext cx="686814" cy="59871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217267" y="4524838"/>
            <a:ext cx="6249488" cy="75713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err="1" smtClean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ЮУрГУ</a:t>
            </a:r>
            <a:r>
              <a:rPr lang="ru-RU" sz="2400" dirty="0" smtClean="0">
                <a:solidFill>
                  <a:srgbClr val="333333"/>
                </a:solidFill>
                <a:latin typeface="Montserrat Light" panose="00000400000000000000" pitchFamily="50" charset="-52"/>
                <a:ea typeface="+mn-ea"/>
                <a:cs typeface="+mn-cs"/>
              </a:rPr>
              <a:t>, кафедра информационных технологий в экономике, ЭУ-444</a:t>
            </a:r>
            <a:endParaRPr lang="ru-RU" sz="2400" dirty="0">
              <a:solidFill>
                <a:srgbClr val="333333"/>
              </a:solidFill>
              <a:latin typeface="Montserrat Light" panose="00000400000000000000" pitchFamily="50" charset="-52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945" y="4530338"/>
            <a:ext cx="551605" cy="4972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267" y="3464808"/>
            <a:ext cx="528959" cy="5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223</Words>
  <Application>Microsoft Office PowerPoint</Application>
  <PresentationFormat>Широкоэкранный</PresentationFormat>
  <Paragraphs>54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Istok Web</vt:lpstr>
      <vt:lpstr>Montserrat Light</vt:lpstr>
      <vt:lpstr>Montserrat SemiBold</vt:lpstr>
      <vt:lpstr>Тема Office</vt:lpstr>
      <vt:lpstr>КОМНАТА  САМОСТОЯТЕЛЬНОЙ МЕДИЦИНСКОЙ ПОМОЩИ В УНИВЕРСИТЕТЕ</vt:lpstr>
      <vt:lpstr>Презентация PowerPoint</vt:lpstr>
      <vt:lpstr>ИДЕЯ</vt:lpstr>
      <vt:lpstr>ИДЕЯ</vt:lpstr>
      <vt:lpstr>АНАЛОГИ</vt:lpstr>
      <vt:lpstr>Презентация PowerPoint</vt:lpstr>
      <vt:lpstr>Вошева Екатерина Алексеевна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КОМНАТА САМОСТОЯТЕЛЬНОЙ МЕДИЦИНСКОЙ ПОМОЩИ</dc:title>
  <dc:creator>Екатерина Вошева</dc:creator>
  <cp:lastModifiedBy>Марина</cp:lastModifiedBy>
  <cp:revision>41</cp:revision>
  <dcterms:created xsi:type="dcterms:W3CDTF">2020-05-30T17:56:00Z</dcterms:created>
  <dcterms:modified xsi:type="dcterms:W3CDTF">2020-06-01T07:18:09Z</dcterms:modified>
</cp:coreProperties>
</file>